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60" r:id="rId2"/>
    <p:sldId id="256" r:id="rId3"/>
    <p:sldId id="261" r:id="rId4"/>
    <p:sldId id="263" r:id="rId5"/>
    <p:sldId id="264" r:id="rId6"/>
    <p:sldId id="265" r:id="rId7"/>
    <p:sldId id="266" r:id="rId8"/>
    <p:sldId id="267" r:id="rId9"/>
    <p:sldId id="300" r:id="rId10"/>
    <p:sldId id="30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81" r:id="rId21"/>
    <p:sldId id="284" r:id="rId22"/>
    <p:sldId id="282" r:id="rId23"/>
    <p:sldId id="285" r:id="rId24"/>
    <p:sldId id="283" r:id="rId25"/>
    <p:sldId id="287" r:id="rId26"/>
    <p:sldId id="288" r:id="rId27"/>
    <p:sldId id="289" r:id="rId28"/>
    <p:sldId id="290" r:id="rId29"/>
    <p:sldId id="291" r:id="rId30"/>
    <p:sldId id="277" r:id="rId31"/>
    <p:sldId id="292" r:id="rId32"/>
    <p:sldId id="293" r:id="rId33"/>
    <p:sldId id="297" r:id="rId34"/>
    <p:sldId id="303" r:id="rId35"/>
    <p:sldId id="29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85B"/>
    <a:srgbClr val="1037B4"/>
    <a:srgbClr val="C13E03"/>
    <a:srgbClr val="CC3300"/>
    <a:srgbClr val="63C25E"/>
    <a:srgbClr val="CC0099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9118" autoAdjust="0"/>
  </p:normalViewPr>
  <p:slideViewPr>
    <p:cSldViewPr>
      <p:cViewPr varScale="1">
        <p:scale>
          <a:sx n="69" d="100"/>
          <a:sy n="6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C7F9-6894-41DA-AAE0-B9C7F79E6B01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CE07C-57F4-4AB6-85BA-72C05C18F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8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CE07C-57F4-4AB6-85BA-72C05C18F0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92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8.jpeg"/><Relationship Id="rId7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2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46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2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3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gif"/><Relationship Id="rId4" Type="http://schemas.openxmlformats.org/officeDocument/2006/relationships/image" Target="../media/image7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714488"/>
            <a:ext cx="9144000" cy="3370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Добрый день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уважаемые студенты!</a:t>
            </a:r>
          </a:p>
          <a:p>
            <a:pPr algn="ctr">
              <a:buNone/>
            </a:pPr>
            <a:r>
              <a:rPr lang="ru-RU" sz="5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_____________</a:t>
            </a: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zavuch\Рабочий стол\Гульшат Фаиловна\С  аскорбинка\ques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88840"/>
            <a:ext cx="8064896" cy="410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zavuch\Рабочий стол\Гульшат Фаиловна\С  аскорбинка\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836712"/>
            <a:ext cx="3203848" cy="4104456"/>
          </a:xfrm>
          <a:prstGeom prst="rect">
            <a:avLst/>
          </a:prstGeom>
          <a:noFill/>
        </p:spPr>
      </p:pic>
      <p:pic>
        <p:nvPicPr>
          <p:cNvPr id="8197" name="Picture 5" descr="C:\Documents and Settings\zavuch\Рабочий стол\Гульшат Фаиловна\С  аскорбинка\1681.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082" y="1556792"/>
            <a:ext cx="3626117" cy="3384376"/>
          </a:xfrm>
          <a:prstGeom prst="rect">
            <a:avLst/>
          </a:prstGeom>
          <a:noFill/>
        </p:spPr>
      </p:pic>
      <p:pic>
        <p:nvPicPr>
          <p:cNvPr id="8199" name="Picture 7" descr="C:\Documents and Settings\zavuch\Рабочий стол\Гульшат Фаиловна\С  аскорбинка\10482_origin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3" y="3321577"/>
            <a:ext cx="6048673" cy="3272233"/>
          </a:xfrm>
          <a:prstGeom prst="rect">
            <a:avLst/>
          </a:prstGeom>
          <a:noFill/>
        </p:spPr>
      </p:pic>
      <p:pic>
        <p:nvPicPr>
          <p:cNvPr id="27649" name="Picture 1" descr="Z:\Программист\Для презентации\biodobavki-vitaminy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00F6"/>
              </a:clrFrom>
              <a:clrTo>
                <a:srgbClr val="FF00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0"/>
            <a:ext cx="5034136" cy="3486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63C25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Vita</a:t>
            </a:r>
            <a:r>
              <a:rPr lang="ru-RU" sz="4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»- это жизнь </a:t>
            </a:r>
            <a:endParaRPr lang="ru-RU" sz="4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zavuch\Рабочий стол\Гульшат Фаиловна\С  аскорбинка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6043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6672"/>
            <a:ext cx="8219256" cy="5904656"/>
          </a:xfrm>
          <a:solidFill>
            <a:srgbClr val="63C25E"/>
          </a:solidFill>
        </p:spPr>
        <p:txBody>
          <a:bodyPr/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 (от лат. «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-жизнь)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биологически активных соединений с низким молекулярным весом, участвующие в обеспечении процессов жизнедеятельности организма (для удобства их обозначают буквами латинского алфавита- А, В, С,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evreaum.balikesir.edu.tr/anasayfaresi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-1035496"/>
            <a:ext cx="9501222" cy="778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Зам по УР\Витамины\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02182"/>
            <a:ext cx="2592288" cy="5027018"/>
          </a:xfrm>
          <a:prstGeom prst="rect">
            <a:avLst/>
          </a:prstGeom>
          <a:noFill/>
        </p:spPr>
      </p:pic>
      <p:pic>
        <p:nvPicPr>
          <p:cNvPr id="1027" name="Picture 3" descr="Z:\Зам по УР\Витамины\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45166"/>
            <a:ext cx="2736304" cy="498403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51520" y="5517232"/>
            <a:ext cx="835292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103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  Водорастворимые        жирорастворимые    витамины                         </a:t>
            </a:r>
            <a:r>
              <a:rPr lang="ru-RU" sz="2400" dirty="0" err="1" smtClean="0">
                <a:solidFill>
                  <a:srgbClr val="103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витамины</a:t>
            </a:r>
            <a:endParaRPr lang="ru-RU" sz="2800" dirty="0">
              <a:solidFill>
                <a:srgbClr val="1037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r>
              <a:rPr lang="ru-RU" dirty="0" smtClean="0"/>
              <a:t>нескольких витаминов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708920"/>
          </a:xfrm>
          <a:solidFill>
            <a:srgbClr val="63C25E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Гиповитаминоз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состояние организма при недостаточном поступлении в организм одного или нескольких витаминов</a:t>
            </a:r>
            <a:endParaRPr lang="ru-RU" sz="32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zavuch\Рабочий стол\Гульшат Фаиловна\С  аскорбинка\Хроническая устал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6408712" cy="3800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r>
              <a:rPr lang="ru-RU" dirty="0" smtClean="0"/>
              <a:t>нескольких витаминов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708920"/>
          </a:xfrm>
          <a:solidFill>
            <a:srgbClr val="63C25E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Авитаминоз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витаминная недостаточность, вызывающая различные заболевания </a:t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(отсутствие витаминов)</a:t>
            </a:r>
            <a:endParaRPr lang="ru-RU" sz="32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Documents and Settings\zavuch\Рабочий стол\Гульшат Фаиловна\С  аскорбинка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852936"/>
            <a:ext cx="2460575" cy="3672408"/>
          </a:xfrm>
          <a:prstGeom prst="rect">
            <a:avLst/>
          </a:prstGeom>
          <a:noFill/>
        </p:spPr>
      </p:pic>
      <p:pic>
        <p:nvPicPr>
          <p:cNvPr id="12292" name="Picture 4" descr="C:\Documents and Settings\zavuch\Рабочий стол\Гульшат Фаиловна\С  аскорбинка\krovotochivost_de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085184"/>
            <a:ext cx="5462785" cy="1440160"/>
          </a:xfrm>
          <a:prstGeom prst="rect">
            <a:avLst/>
          </a:prstGeom>
          <a:noFill/>
        </p:spPr>
      </p:pic>
      <p:pic>
        <p:nvPicPr>
          <p:cNvPr id="12293" name="Picture 5" descr="C:\Documents and Settings\zavuch\Рабочий стол\Гульшат Фаиловна\С  аскорбинка\069_prizna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24944"/>
            <a:ext cx="28575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r>
              <a:rPr lang="ru-RU" dirty="0" smtClean="0"/>
              <a:t>нескольких витаминов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492896"/>
          </a:xfrm>
          <a:solidFill>
            <a:srgbClr val="63C25E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Гипервитаминоз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- состояние организма, возникающее при избыточным поступлении витаминов</a:t>
            </a:r>
            <a:endParaRPr lang="ru-RU" sz="32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zavuch\Рабочий стол\Гульшат Фаиловна\С  аскорбинка\01-too-many-dru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4608512" cy="3982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686800" cy="4811712"/>
          </a:xfrm>
        </p:spPr>
        <p:txBody>
          <a:bodyPr/>
          <a:lstStyle/>
          <a:p>
            <a:r>
              <a:rPr lang="ru-RU" dirty="0" smtClean="0"/>
              <a:t>нескольких витаминов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                         Противопоказания: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000250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В12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Витаминный препарат: </a:t>
            </a:r>
            <a:r>
              <a:rPr lang="ru-RU" sz="31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Цианокобаламин</a:t>
            </a:r>
            <a:r>
              <a:rPr lang="ru-RU" sz="31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Латинское название: </a:t>
            </a:r>
            <a:r>
              <a:rPr lang="en-US" sz="31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CyanocobalamiNum</a:t>
            </a:r>
            <a:endParaRPr lang="ru-RU" sz="31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edtom.ru/wp-content/uploads/2013/12/107-300x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428868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i99.beon.ru/vdorn1.narod.ru/podarite_mne_nadejdu-3.jpg"/>
          <p:cNvPicPr>
            <a:picLocks noChangeAspect="1" noChangeArrowheads="1"/>
          </p:cNvPicPr>
          <p:nvPr/>
        </p:nvPicPr>
        <p:blipFill>
          <a:blip r:embed="rId3" cstate="print"/>
          <a:srcRect l="25480"/>
          <a:stretch>
            <a:fillRect/>
          </a:stretch>
        </p:blipFill>
        <p:spPr bwMode="auto">
          <a:xfrm>
            <a:off x="1403648" y="4429132"/>
            <a:ext cx="2016224" cy="2168220"/>
          </a:xfrm>
          <a:prstGeom prst="rect">
            <a:avLst/>
          </a:prstGeom>
          <a:noFill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4786314" y="4286256"/>
            <a:ext cx="4143404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Побочные эффекты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im1-tub-ru.yandex.net/i?id=50474055-3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97152"/>
            <a:ext cx="2880320" cy="1815833"/>
          </a:xfrm>
          <a:prstGeom prst="rect">
            <a:avLst/>
          </a:prstGeom>
          <a:noFill/>
        </p:spPr>
      </p:pic>
      <p:pic>
        <p:nvPicPr>
          <p:cNvPr id="35850" name="Picture 10" descr="http://im7-tub-ru.yandex.net/i?id=817801744-1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0478" y="2437252"/>
            <a:ext cx="3429024" cy="1928826"/>
          </a:xfrm>
          <a:prstGeom prst="rect">
            <a:avLst/>
          </a:prstGeom>
          <a:noFill/>
        </p:spPr>
      </p:pic>
      <p:pic>
        <p:nvPicPr>
          <p:cNvPr id="35852" name="Picture 12" descr="http://im0-tub-ru.yandex.net/i?id=381683373-5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428868"/>
            <a:ext cx="218122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388" y="0"/>
            <a:ext cx="8964612" cy="68580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1037B4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Преподаватель учебной дисциплины </a:t>
            </a:r>
            <a:br>
              <a:rPr lang="ru-RU" sz="2400" cap="none" dirty="0" smtClean="0">
                <a:solidFill>
                  <a:srgbClr val="1037B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1037B4"/>
                </a:solidFill>
                <a:effectLst/>
                <a:latin typeface="Times New Roman" pitchFamily="18" charset="0"/>
                <a:cs typeface="Times New Roman" pitchFamily="18" charset="0"/>
              </a:rPr>
              <a:t> ОП.04 «Фармакология» ГАОУ СПО РБ </a:t>
            </a:r>
            <a:r>
              <a:rPr lang="ru-RU" sz="2400" cap="none" dirty="0" err="1" smtClean="0">
                <a:solidFill>
                  <a:srgbClr val="1037B4"/>
                </a:solidFill>
                <a:effectLst/>
                <a:latin typeface="Times New Roman" pitchFamily="18" charset="0"/>
                <a:cs typeface="Times New Roman" pitchFamily="18" charset="0"/>
              </a:rPr>
              <a:t>Сибайский</a:t>
            </a:r>
            <a:r>
              <a:rPr lang="ru-RU" sz="2400" cap="none" dirty="0" smtClean="0">
                <a:solidFill>
                  <a:srgbClr val="1037B4"/>
                </a:solidFill>
                <a:effectLst/>
                <a:latin typeface="Times New Roman" pitchFamily="18" charset="0"/>
                <a:cs typeface="Times New Roman" pitchFamily="18" charset="0"/>
              </a:rPr>
              <a:t> МК</a:t>
            </a:r>
            <a:r>
              <a:rPr lang="ru-RU" sz="2400" dirty="0" smtClean="0">
                <a:solidFill>
                  <a:srgbClr val="1037B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rgbClr val="1037B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solidFill>
                  <a:srgbClr val="103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юлдашбаева</a:t>
            </a:r>
            <a:r>
              <a:rPr lang="ru-RU" sz="4400" b="1" dirty="0" smtClean="0">
                <a:solidFill>
                  <a:srgbClr val="103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dirty="0" smtClean="0">
                <a:solidFill>
                  <a:srgbClr val="103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solidFill>
                  <a:srgbClr val="103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гульшат</a:t>
            </a:r>
            <a:r>
              <a:rPr lang="ru-RU" sz="4400" b="1" dirty="0" smtClean="0">
                <a:solidFill>
                  <a:srgbClr val="103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103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фаиловна</a:t>
            </a:r>
            <a:r>
              <a:rPr lang="ru-RU" sz="4400" b="1" dirty="0" smtClean="0">
                <a:solidFill>
                  <a:srgbClr val="103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1037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иксон\Desktop\С рабочего стола\101 а\Юлдашбаева 1.JPG"/>
          <p:cNvPicPr>
            <a:picLocks noChangeAspect="1" noChangeArrowheads="1"/>
          </p:cNvPicPr>
          <p:nvPr/>
        </p:nvPicPr>
        <p:blipFill>
          <a:blip r:embed="rId2" cstate="print"/>
          <a:srcRect l="9885" t="11918" r="14332"/>
          <a:stretch>
            <a:fillRect/>
          </a:stretch>
        </p:blipFill>
        <p:spPr bwMode="auto">
          <a:xfrm>
            <a:off x="2483768" y="260648"/>
            <a:ext cx="410445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686800" cy="4667349"/>
          </a:xfrm>
        </p:spPr>
        <p:txBody>
          <a:bodyPr/>
          <a:lstStyle/>
          <a:p>
            <a:r>
              <a:rPr lang="ru-RU" dirty="0" smtClean="0"/>
              <a:t>нескольких витаминов</a:t>
            </a:r>
          </a:p>
          <a:p>
            <a:pPr>
              <a:buNone/>
            </a:pPr>
            <a:r>
              <a:rPr lang="ru-RU" b="1" dirty="0" smtClean="0"/>
              <a:t>Форма выпуска:                    Способ применения:</a:t>
            </a:r>
            <a:endParaRPr lang="ru-RU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000240"/>
          </a:xfrm>
          <a:solidFill>
            <a:srgbClr val="63C25E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В12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Витаминный препарат: </a:t>
            </a:r>
            <a:r>
              <a:rPr lang="ru-RU" sz="27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Цианокобаламин</a:t>
            </a:r>
            <a:r>
              <a:rPr lang="ru-RU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Латинское название: </a:t>
            </a:r>
            <a:r>
              <a:rPr lang="en-US" sz="27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Cyanocobalaminum</a:t>
            </a:r>
            <a:endParaRPr lang="ru-RU" sz="27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4" descr="http://im1-tub-ru.yandex.net/i?id=311495625-71-72&amp;n=21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060848"/>
            <a:ext cx="3581400" cy="2682592"/>
          </a:xfrm>
          <a:prstGeom prst="rect">
            <a:avLst/>
          </a:prstGeom>
        </p:spPr>
      </p:pic>
      <p:pic>
        <p:nvPicPr>
          <p:cNvPr id="36868" name="Picture 4" descr="http://im2-tub-ru.yandex.net/i?id=135605203-2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3500430" cy="2143140"/>
          </a:xfrm>
          <a:prstGeom prst="rect">
            <a:avLst/>
          </a:prstGeom>
          <a:noFill/>
        </p:spPr>
      </p:pic>
      <p:pic>
        <p:nvPicPr>
          <p:cNvPr id="36870" name="Picture 6" descr="http://im1-tub-ru.yandex.net/i?id=654991889-16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7F1E6"/>
              </a:clrFrom>
              <a:clrTo>
                <a:srgbClr val="E7F1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357430"/>
            <a:ext cx="3354166" cy="2000264"/>
          </a:xfrm>
          <a:prstGeom prst="rect">
            <a:avLst/>
          </a:prstGeom>
          <a:noFill/>
        </p:spPr>
      </p:pic>
      <p:sp>
        <p:nvSpPr>
          <p:cNvPr id="14" name="Содержимое 3"/>
          <p:cNvSpPr txBox="1">
            <a:spLocks/>
          </p:cNvSpPr>
          <p:nvPr/>
        </p:nvSpPr>
        <p:spPr>
          <a:xfrm>
            <a:off x="3643306" y="4500570"/>
            <a:ext cx="5214974" cy="21431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Рецепт: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Rp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.: Sol.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Cyanocobalamini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0,02%-1 ml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D. t. d.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№10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amp.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S.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1 мл в/м 1 раз в день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63C25E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витамина В12</a:t>
            </a:r>
            <a:endParaRPr lang="ru-RU" sz="32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964488" cy="53038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Picture 4" descr="C:\Documents and Settings\zavuch\Рабочий стол\Гульшат Фаиловна\В12 цианокобаламин\Печ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571768" cy="2214578"/>
          </a:xfrm>
          <a:prstGeom prst="rect">
            <a:avLst/>
          </a:prstGeom>
          <a:noFill/>
        </p:spPr>
      </p:pic>
      <p:pic>
        <p:nvPicPr>
          <p:cNvPr id="12" name="Picture 6" descr="C:\Documents and Settings\zavuch\Рабочий стол\Гульшат Фаиловна\В12 цианокобаламин\ры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00306"/>
            <a:ext cx="3429024" cy="3071834"/>
          </a:xfrm>
          <a:prstGeom prst="rect">
            <a:avLst/>
          </a:prstGeom>
          <a:noFill/>
        </p:spPr>
      </p:pic>
      <p:pic>
        <p:nvPicPr>
          <p:cNvPr id="13" name="Picture 3" descr="C:\Documents and Settings\zavuch\Рабочий стол\Гульшат Фаиловна\В12 цианокобаламин\яй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690" y="1214422"/>
            <a:ext cx="2538790" cy="2143140"/>
          </a:xfrm>
          <a:prstGeom prst="rect">
            <a:avLst/>
          </a:prstGeom>
          <a:noFill/>
        </p:spPr>
      </p:pic>
      <p:pic>
        <p:nvPicPr>
          <p:cNvPr id="14" name="Picture 5" descr="C:\Documents and Settings\zavuch\Рабочий стол\Гульшат Фаиловна\В12 цианокобаламин\моло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71876"/>
            <a:ext cx="2606538" cy="2953468"/>
          </a:xfrm>
          <a:prstGeom prst="rect">
            <a:avLst/>
          </a:prstGeom>
          <a:noFill/>
        </p:spPr>
      </p:pic>
      <p:pic>
        <p:nvPicPr>
          <p:cNvPr id="15" name="Picture 7" descr="C:\Documents and Settings\zavuch\Рабочий стол\Гульшат Фаиловна\В12 цианокобаламин\мяс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14752"/>
            <a:ext cx="264320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000240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С</a:t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Витаминный препарат:</a:t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Аскорбиновая кислота. </a:t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Латинское название: </a:t>
            </a:r>
            <a:r>
              <a:rPr lang="en-US" sz="30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Acidum</a:t>
            </a:r>
            <a:r>
              <a:rPr lang="en-US" sz="3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ascorbinicum</a:t>
            </a:r>
            <a:endParaRPr lang="ru-RU" sz="30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786314" y="4286256"/>
            <a:ext cx="4143404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Побочные эффекты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im1-tub-ru.yandex.net/i?id=50474055-3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929198"/>
            <a:ext cx="1857388" cy="1785950"/>
          </a:xfrm>
          <a:prstGeom prst="rect">
            <a:avLst/>
          </a:prstGeom>
          <a:noFill/>
        </p:spPr>
      </p:pic>
      <p:pic>
        <p:nvPicPr>
          <p:cNvPr id="35850" name="Picture 10" descr="http://im7-tub-ru.yandex.net/i?id=817801744-1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500306"/>
            <a:ext cx="1500198" cy="1785950"/>
          </a:xfrm>
          <a:prstGeom prst="rect">
            <a:avLst/>
          </a:prstGeom>
          <a:noFill/>
        </p:spPr>
      </p:pic>
      <p:pic>
        <p:nvPicPr>
          <p:cNvPr id="11" name="Picture 7" descr="C:\Documents and Settings\zavuch\Рабочий стол\Гульшат Фаиловна\С  аскорбинка\слабый ииммунит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2500306"/>
            <a:ext cx="2638111" cy="1857388"/>
          </a:xfrm>
          <a:prstGeom prst="rect">
            <a:avLst/>
          </a:prstGeom>
          <a:noFill/>
        </p:spPr>
      </p:pic>
      <p:pic>
        <p:nvPicPr>
          <p:cNvPr id="12" name="Picture 9" descr="C:\Documents and Settings\zavuch\Рабочий стол\Гульшат Фаиловна\С  аскорбинка\анемия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9132"/>
            <a:ext cx="2000232" cy="2428868"/>
          </a:xfrm>
          <a:prstGeom prst="rect">
            <a:avLst/>
          </a:prstGeom>
          <a:noFill/>
        </p:spPr>
      </p:pic>
      <p:pic>
        <p:nvPicPr>
          <p:cNvPr id="41986" name="Picture 2" descr="http://www.rastim-baby.ru/content/rr1206/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429132"/>
            <a:ext cx="2714644" cy="2428868"/>
          </a:xfrm>
          <a:prstGeom prst="rect">
            <a:avLst/>
          </a:prstGeom>
          <a:noFill/>
        </p:spPr>
      </p:pic>
      <p:pic>
        <p:nvPicPr>
          <p:cNvPr id="13" name="Picture 4" descr="C:\Documents and Settings\zavuch\Рабочий стол\Гульшат Фаиловна\С  аскорбинка\krovotochivost_desen.jpg"/>
          <p:cNvPicPr>
            <a:picLocks noChangeAspect="1" noChangeArrowheads="1"/>
          </p:cNvPicPr>
          <p:nvPr/>
        </p:nvPicPr>
        <p:blipFill>
          <a:blip r:embed="rId7" cstate="print"/>
          <a:srcRect l="7154" r="47095"/>
          <a:stretch>
            <a:fillRect/>
          </a:stretch>
        </p:blipFill>
        <p:spPr bwMode="auto">
          <a:xfrm>
            <a:off x="2857488" y="2500306"/>
            <a:ext cx="1928826" cy="1785950"/>
          </a:xfrm>
          <a:prstGeom prst="rect">
            <a:avLst/>
          </a:prstGeom>
          <a:noFill/>
        </p:spPr>
      </p:pic>
      <p:pic>
        <p:nvPicPr>
          <p:cNvPr id="41988" name="Picture 4" descr="http://www.mymed.ro/img/diabet.jpg"/>
          <p:cNvPicPr>
            <a:picLocks noChangeAspect="1" noChangeArrowheads="1"/>
          </p:cNvPicPr>
          <p:nvPr/>
        </p:nvPicPr>
        <p:blipFill>
          <a:blip r:embed="rId8" cstate="print"/>
          <a:srcRect t="20942"/>
          <a:stretch>
            <a:fillRect/>
          </a:stretch>
        </p:blipFill>
        <p:spPr bwMode="auto">
          <a:xfrm>
            <a:off x="5072065" y="2500306"/>
            <a:ext cx="2143141" cy="1785950"/>
          </a:xfrm>
          <a:prstGeom prst="rect">
            <a:avLst/>
          </a:prstGeom>
          <a:noFill/>
        </p:spPr>
      </p:pic>
      <p:pic>
        <p:nvPicPr>
          <p:cNvPr id="41990" name="Picture 6" descr="http://im4-tub-ru.yandex.net/i?id=271657153-47-72&amp;n=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929198"/>
            <a:ext cx="1785950" cy="1785950"/>
          </a:xfrm>
          <a:prstGeom prst="rect">
            <a:avLst/>
          </a:prstGeom>
          <a:noFill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304800" y="1857363"/>
            <a:ext cx="7981976" cy="64294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Показания:                                 Противопоказания: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-21301"/>
            <a:ext cx="9144000" cy="2060848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С</a:t>
            </a:r>
            <a:b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Витаминный препарат:</a:t>
            </a:r>
            <a:b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Аскорбиновая кислота. </a:t>
            </a:r>
            <a:br>
              <a:rPr lang="ru-RU" sz="32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Латинское название: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Acidum</a:t>
            </a:r>
            <a:r>
              <a:rPr lang="en-US" sz="3000" b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ascorbinicum</a:t>
            </a:r>
            <a:endParaRPr lang="ru-RU" sz="31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2000240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Форма выпуска:                        Способ применения: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i.otzovik.com/product/2013/02/11681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0" y="2214554"/>
            <a:ext cx="2381250" cy="2381250"/>
          </a:xfrm>
          <a:prstGeom prst="rect">
            <a:avLst/>
          </a:prstGeom>
          <a:noFill/>
        </p:spPr>
      </p:pic>
      <p:pic>
        <p:nvPicPr>
          <p:cNvPr id="43012" name="Picture 4" descr="http://www.aptekafarm.ru/files/rls_others/34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428869"/>
            <a:ext cx="1905000" cy="2143140"/>
          </a:xfrm>
          <a:prstGeom prst="rect">
            <a:avLst/>
          </a:prstGeom>
          <a:noFill/>
        </p:spPr>
      </p:pic>
      <p:pic>
        <p:nvPicPr>
          <p:cNvPr id="43014" name="Picture 6" descr="http://www.smed.ru/userfiles/products/original/p70628.jpg"/>
          <p:cNvPicPr>
            <a:picLocks noChangeAspect="1" noChangeArrowheads="1"/>
          </p:cNvPicPr>
          <p:nvPr/>
        </p:nvPicPr>
        <p:blipFill>
          <a:blip r:embed="rId4" cstate="print"/>
          <a:srcRect l="11503" t="26840" r="9860" b="28483"/>
          <a:stretch>
            <a:fillRect/>
          </a:stretch>
        </p:blipFill>
        <p:spPr bwMode="auto">
          <a:xfrm>
            <a:off x="285720" y="4786323"/>
            <a:ext cx="3593276" cy="1714512"/>
          </a:xfrm>
          <a:prstGeom prst="rect">
            <a:avLst/>
          </a:prstGeom>
          <a:noFill/>
        </p:spPr>
      </p:pic>
      <p:pic>
        <p:nvPicPr>
          <p:cNvPr id="17" name="Picture 6" descr="http://im1-tub-ru.yandex.net/i?id=654991889-16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7F1E6"/>
              </a:clrFrom>
              <a:clrTo>
                <a:srgbClr val="E7F1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4560" y="2348880"/>
            <a:ext cx="2049440" cy="2007104"/>
          </a:xfrm>
          <a:prstGeom prst="rect">
            <a:avLst/>
          </a:prstGeom>
          <a:noFill/>
        </p:spPr>
      </p:pic>
      <p:pic>
        <p:nvPicPr>
          <p:cNvPr id="43016" name="Picture 8" descr="http://im6-tub-ru.yandex.net/i?id=303487286-6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636912"/>
            <a:ext cx="1440160" cy="1643064"/>
          </a:xfrm>
          <a:prstGeom prst="rect">
            <a:avLst/>
          </a:prstGeom>
          <a:noFill/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4000496" y="4500570"/>
            <a:ext cx="4857784" cy="21431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Рецепт: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14810" y="5000636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Rp.:Tab.Ac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ascorbinici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0,05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D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По 1 таб. 2 раза в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день после еды.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zavuch\Рабочий стол\Гульшат Фаиловна\С  аскорбинка\22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636912"/>
            <a:ext cx="158417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63C25E"/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Витамина </a:t>
            </a:r>
            <a:r>
              <a:rPr lang="ru-RU" sz="4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964488" cy="53038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Documents and Settings\zavuch\Рабочий стол\Гульшат Фаиловна\С  аскорбинка\кив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214818"/>
            <a:ext cx="3312368" cy="2454542"/>
          </a:xfrm>
          <a:prstGeom prst="rect">
            <a:avLst/>
          </a:prstGeom>
          <a:noFill/>
        </p:spPr>
      </p:pic>
      <p:pic>
        <p:nvPicPr>
          <p:cNvPr id="40962" name="Picture 2" descr="http://im3-tub-ru.yandex.net/i?id=566355891-49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071678"/>
            <a:ext cx="2428892" cy="3000396"/>
          </a:xfrm>
          <a:prstGeom prst="rect">
            <a:avLst/>
          </a:prstGeom>
          <a:noFill/>
        </p:spPr>
      </p:pic>
      <p:pic>
        <p:nvPicPr>
          <p:cNvPr id="40964" name="Picture 4" descr="http://im5-tub-ru.yandex.net/i?id=295589813-52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86256"/>
            <a:ext cx="2886083" cy="2571744"/>
          </a:xfrm>
          <a:prstGeom prst="rect">
            <a:avLst/>
          </a:prstGeom>
          <a:noFill/>
        </p:spPr>
      </p:pic>
      <p:pic>
        <p:nvPicPr>
          <p:cNvPr id="40966" name="Picture 6" descr="http://img.21food.com/img/news/2013/4/22/13666185580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3500430" cy="3000397"/>
          </a:xfrm>
          <a:prstGeom prst="rect">
            <a:avLst/>
          </a:prstGeom>
          <a:noFill/>
        </p:spPr>
      </p:pic>
      <p:pic>
        <p:nvPicPr>
          <p:cNvPr id="40968" name="Picture 8" descr="http://im1-tub-ru.yandex.net/i?id=292692887-50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500174"/>
            <a:ext cx="314324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63C25E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Д 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Витаминный препарат: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эргокальциферол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Латинское Название:</a:t>
            </a:r>
            <a:r>
              <a:rPr 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rgocalciferolum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Показания:                                 Противопоказания: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urdanetacmc1epr303.wikispaces.com/file/view/raquitismo.jpg/69719137/605x460/raquitism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1"/>
            <a:ext cx="221454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im7-tub-ru.yandex.net/i?id=153054518-5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266" y="2000240"/>
            <a:ext cx="1928826" cy="2500330"/>
          </a:xfrm>
          <a:prstGeom prst="rect">
            <a:avLst/>
          </a:prstGeom>
          <a:noFill/>
        </p:spPr>
      </p:pic>
      <p:pic>
        <p:nvPicPr>
          <p:cNvPr id="46084" name="Picture 4" descr="http://im0-tub-ru.yandex.net/i?id=155303981-2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202634"/>
            <a:ext cx="2304256" cy="1454161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1259632" y="4581128"/>
            <a:ext cx="6429420" cy="2880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Побочные эффекты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6" descr="http://im2-tub-ru.yandex.net/i?id=422508007-1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85184"/>
            <a:ext cx="2232248" cy="1435658"/>
          </a:xfrm>
          <a:prstGeom prst="rect">
            <a:avLst/>
          </a:prstGeom>
          <a:noFill/>
        </p:spPr>
      </p:pic>
      <p:pic>
        <p:nvPicPr>
          <p:cNvPr id="46088" name="Picture 8" descr="http://www.ntgs.ru/upload/iblock/7c8/988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229200"/>
            <a:ext cx="2160240" cy="1378013"/>
          </a:xfrm>
          <a:prstGeom prst="rect">
            <a:avLst/>
          </a:prstGeom>
          <a:noFill/>
        </p:spPr>
      </p:pic>
      <p:pic>
        <p:nvPicPr>
          <p:cNvPr id="46090" name="Picture 10" descr="http://im3-tub-ru.yandex.net/i?id=377753447-46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071678"/>
            <a:ext cx="2000265" cy="2428892"/>
          </a:xfrm>
          <a:prstGeom prst="rect">
            <a:avLst/>
          </a:prstGeom>
          <a:noFill/>
        </p:spPr>
      </p:pic>
      <p:pic>
        <p:nvPicPr>
          <p:cNvPr id="46092" name="Picture 12" descr="http://img1.liveinternet.ru/images/attach/c/5/87/808/87808941_y_aab1edea.jpg"/>
          <p:cNvPicPr>
            <a:picLocks noChangeAspect="1" noChangeArrowheads="1"/>
          </p:cNvPicPr>
          <p:nvPr/>
        </p:nvPicPr>
        <p:blipFill>
          <a:blip r:embed="rId8" cstate="print"/>
          <a:srcRect l="17818" r="18898"/>
          <a:stretch>
            <a:fillRect/>
          </a:stretch>
        </p:blipFill>
        <p:spPr bwMode="auto">
          <a:xfrm>
            <a:off x="6715140" y="2071678"/>
            <a:ext cx="214314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rgbClr val="63C25E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Д </a:t>
            </a:r>
            <a:b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Витаминный препарат:</a:t>
            </a:r>
            <a:b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эргокальциферол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Латинское Название: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rgocalciferolum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Форма выпуска:                       Способ применения: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neboleem.net/images/stories1/lekarstva/jergokalciferol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5992"/>
            <a:ext cx="1504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Pictures\Фотографии\витамины\тттти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30"/>
            <a:ext cx="1447800" cy="1714500"/>
          </a:xfrm>
          <a:prstGeom prst="rect">
            <a:avLst/>
          </a:prstGeom>
          <a:noFill/>
        </p:spPr>
      </p:pic>
      <p:pic>
        <p:nvPicPr>
          <p:cNvPr id="45058" name="Picture 2" descr="http://im4-tub-ru.yandex.net/i?id=348013969-54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221088"/>
            <a:ext cx="2929285" cy="1944216"/>
          </a:xfrm>
          <a:prstGeom prst="rect">
            <a:avLst/>
          </a:prstGeom>
          <a:noFill/>
        </p:spPr>
      </p:pic>
      <p:pic>
        <p:nvPicPr>
          <p:cNvPr id="7" name="Picture 8" descr="http://im6-tub-ru.yandex.net/i?id=303487286-62-72&amp;n=21"/>
          <p:cNvPicPr>
            <a:picLocks noChangeAspect="1" noChangeArrowheads="1"/>
          </p:cNvPicPr>
          <p:nvPr/>
        </p:nvPicPr>
        <p:blipFill>
          <a:blip r:embed="rId5" cstate="print"/>
          <a:srcRect l="28305"/>
          <a:stretch>
            <a:fillRect/>
          </a:stretch>
        </p:blipFill>
        <p:spPr bwMode="auto">
          <a:xfrm>
            <a:off x="6429388" y="2428868"/>
            <a:ext cx="2071702" cy="1857388"/>
          </a:xfrm>
          <a:prstGeom prst="rect">
            <a:avLst/>
          </a:prstGeom>
          <a:noFill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3643306" y="4857760"/>
            <a:ext cx="5286412" cy="17145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Рецепт:</a:t>
            </a:r>
          </a:p>
          <a:p>
            <a:r>
              <a:rPr kumimoji="0" lang="en-US" sz="240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Rp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.: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Ergocalciferoli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0,0625%-10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1-2 кап. 1 раз в день</a:t>
            </a:r>
            <a:endParaRPr kumimoji="0" lang="ru-RU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60" name="Picture 4" descr="http://im2-tub-ru.yandex.net/i?id=290230201-44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7" y="2428868"/>
            <a:ext cx="200026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63C25E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Витамина </a:t>
            </a:r>
            <a:r>
              <a:rPr lang="ru-RU" sz="5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lang="ru-RU" sz="5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://www.mindware.ru/blog/wp-content/uploads/2012/11/Vitamin-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68" y="1988840"/>
            <a:ext cx="4864802" cy="3906969"/>
          </a:xfrm>
          <a:prstGeom prst="rect">
            <a:avLst/>
          </a:prstGeom>
          <a:noFill/>
        </p:spPr>
      </p:pic>
      <p:pic>
        <p:nvPicPr>
          <p:cNvPr id="3074" name="Picture 2" descr="C:\Documents and Settings\zavuch\Рабочий стол\Гульшат Фаиловна\С  аскорбинка\84861455-76b81395dba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760" y="1916832"/>
            <a:ext cx="3362772" cy="3707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Витаминный препарат: Токоферола ацетат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Латинское Название: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Tocoferoli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acetas</a:t>
            </a:r>
            <a:endParaRPr lang="ru-RU" sz="28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Показания:                                 Противопоказания: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500298" y="4643446"/>
            <a:ext cx="6429420" cy="7143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Побочные эффекты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90" name="Picture 10" descr="http://im3-tub-ru.yandex.net/i?id=377753447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71678"/>
            <a:ext cx="2000265" cy="2428892"/>
          </a:xfrm>
          <a:prstGeom prst="rect">
            <a:avLst/>
          </a:prstGeom>
          <a:noFill/>
        </p:spPr>
      </p:pic>
      <p:pic>
        <p:nvPicPr>
          <p:cNvPr id="12" name="Picture 2" descr="C:\Documents and Settings\zavuch\Рабочий стол\Гульшат Фаиловна\Е\сухость кож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43116"/>
            <a:ext cx="2294508" cy="1924208"/>
          </a:xfrm>
          <a:prstGeom prst="rect">
            <a:avLst/>
          </a:prstGeom>
          <a:noFill/>
        </p:spPr>
      </p:pic>
      <p:pic>
        <p:nvPicPr>
          <p:cNvPr id="14" name="Picture 3" descr="C:\Documents and Settings\zavuch\Рабочий стол\Гульшат Фаиловна\Е\сечение воло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14818"/>
            <a:ext cx="2320216" cy="2382534"/>
          </a:xfrm>
          <a:prstGeom prst="rect">
            <a:avLst/>
          </a:prstGeom>
          <a:noFill/>
        </p:spPr>
      </p:pic>
      <p:pic>
        <p:nvPicPr>
          <p:cNvPr id="48130" name="Picture 2" descr="http://im2-tub-ru.yandex.net/i?id=512611609-3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071678"/>
            <a:ext cx="2105025" cy="2428892"/>
          </a:xfrm>
          <a:prstGeom prst="rect">
            <a:avLst/>
          </a:prstGeom>
          <a:noFill/>
        </p:spPr>
      </p:pic>
      <p:pic>
        <p:nvPicPr>
          <p:cNvPr id="48132" name="Picture 4" descr="http://im3-tub-ru.yandex.net/i?id=114414887-21-72&amp;n=21"/>
          <p:cNvPicPr>
            <a:picLocks noChangeAspect="1" noChangeArrowheads="1"/>
          </p:cNvPicPr>
          <p:nvPr/>
        </p:nvPicPr>
        <p:blipFill>
          <a:blip r:embed="rId6" cstate="print"/>
          <a:srcRect r="28346"/>
          <a:stretch>
            <a:fillRect/>
          </a:stretch>
        </p:blipFill>
        <p:spPr bwMode="auto">
          <a:xfrm>
            <a:off x="6643702" y="5214950"/>
            <a:ext cx="2071702" cy="1357322"/>
          </a:xfrm>
          <a:prstGeom prst="rect">
            <a:avLst/>
          </a:prstGeom>
          <a:noFill/>
        </p:spPr>
      </p:pic>
      <p:pic>
        <p:nvPicPr>
          <p:cNvPr id="17" name="Picture 6" descr="http://im1-tub-ru.yandex.net/i?id=50474055-3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5143512"/>
            <a:ext cx="2428892" cy="1428760"/>
          </a:xfrm>
          <a:prstGeom prst="rect">
            <a:avLst/>
          </a:prstGeom>
          <a:noFill/>
        </p:spPr>
      </p:pic>
      <p:pic>
        <p:nvPicPr>
          <p:cNvPr id="4098" name="Picture 2" descr="C:\Documents and Settings\zavuch\Рабочий стол\Гульшат Фаиловна\Е\бесплодие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2276872"/>
            <a:ext cx="172819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  <a:solidFill>
            <a:srgbClr val="63C25E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5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Витаминный препарат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Токоферола ацетат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Латинское Название: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Tocoferoli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acetas</a:t>
            </a:r>
            <a:endParaRPr lang="ru-RU" sz="28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выпуска:                       Способ применения: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http://im6-tub-ru.yandex.net/i?id=303487286-62-72&amp;n=21"/>
          <p:cNvPicPr>
            <a:picLocks noChangeAspect="1" noChangeArrowheads="1"/>
          </p:cNvPicPr>
          <p:nvPr/>
        </p:nvPicPr>
        <p:blipFill>
          <a:blip r:embed="rId2" cstate="print"/>
          <a:srcRect l="28305"/>
          <a:stretch>
            <a:fillRect/>
          </a:stretch>
        </p:blipFill>
        <p:spPr bwMode="auto">
          <a:xfrm>
            <a:off x="5643570" y="2428868"/>
            <a:ext cx="2071702" cy="1857388"/>
          </a:xfrm>
          <a:prstGeom prst="rect">
            <a:avLst/>
          </a:prstGeom>
          <a:noFill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3643306" y="4429132"/>
            <a:ext cx="5286412" cy="214314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Рецепт: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Sol.Tocoferoli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acetatis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oleosae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5%-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 ml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№10 in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amp.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По 1 мл в подогретом до 37 *С         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виде в/м.</a:t>
            </a:r>
            <a:r>
              <a:rPr kumimoji="0" lang="en-US" sz="26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6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60" name="Picture 4" descr="http://im2-tub-ru.yandex.net/i?id=290230201-4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428868"/>
            <a:ext cx="2000264" cy="1857388"/>
          </a:xfrm>
          <a:prstGeom prst="rect">
            <a:avLst/>
          </a:prstGeom>
          <a:noFill/>
        </p:spPr>
      </p:pic>
      <p:pic>
        <p:nvPicPr>
          <p:cNvPr id="10" name="Рисунок 9" descr="http://www.kupilekarstva.ru/published/publicdata/ONLINEP9ONLINEPH/attachments/SC/products_pictures/219_ma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357430"/>
            <a:ext cx="15621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5-tub-ru.yandex.net/i?id=578484350-15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357430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www.vitaminius.ru/vitaminy-dlja-volos/vitaminy-dlja-volos-v-ampulah-tokofer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429132"/>
            <a:ext cx="2357454" cy="2000264"/>
          </a:xfrm>
          <a:prstGeom prst="rect">
            <a:avLst/>
          </a:prstGeom>
          <a:noFill/>
        </p:spPr>
      </p:pic>
      <p:pic>
        <p:nvPicPr>
          <p:cNvPr id="13" name="Picture 6" descr="http://im1-tub-ru.yandex.net/i?id=654991889-16-72&amp;n=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7F1E6"/>
              </a:clrFrom>
              <a:clrTo>
                <a:srgbClr val="E7F1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285992"/>
            <a:ext cx="185735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rdanetacmc1epr303.wikispaces.com/file/view/raquitismo.jpg/69719137/605x460/raquitism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38437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zavuch\Рабочий стол\Гульшат Фаиловна\С  аскорбинка\витам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7166"/>
            <a:ext cx="3566770" cy="2571768"/>
          </a:xfrm>
          <a:prstGeom prst="rect">
            <a:avLst/>
          </a:prstGeom>
          <a:noFill/>
        </p:spPr>
      </p:pic>
      <p:pic>
        <p:nvPicPr>
          <p:cNvPr id="12" name="Рисунок 11" descr="http://studyinjogja.com/wp-content/uploads/2012/04/Ngant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3400249" cy="28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6-tub-ru.yandex.net/i?id=837909948-4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17032"/>
            <a:ext cx="3600400" cy="291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Z:\Программист\Для презентации\Рисунок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00F6"/>
              </a:clrFrom>
              <a:clrTo>
                <a:srgbClr val="FF00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155270"/>
            <a:ext cx="4635844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56792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Витамин Е  </a:t>
            </a:r>
            <a:br>
              <a:rPr lang="ru-RU" sz="4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Documents and Settings\zavuch\Рабочий стол\Гульшат Фаиловна\Е\орехи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628800"/>
            <a:ext cx="3544646" cy="2322025"/>
          </a:xfrm>
          <a:prstGeom prst="rect">
            <a:avLst/>
          </a:prstGeom>
          <a:noFill/>
        </p:spPr>
      </p:pic>
      <p:pic>
        <p:nvPicPr>
          <p:cNvPr id="14342" name="Picture 6" descr="C:\Documents and Settings\zavuch\Рабочий стол\Гульшат Фаиловна\Е\масл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005064"/>
            <a:ext cx="5256584" cy="2396708"/>
          </a:xfrm>
          <a:prstGeom prst="rect">
            <a:avLst/>
          </a:prstGeom>
          <a:noFill/>
        </p:spPr>
      </p:pic>
      <p:pic>
        <p:nvPicPr>
          <p:cNvPr id="5122" name="Picture 2" descr="C:\Documents and Settings\zavuch\Рабочий стол\Гульшат Фаиловна\С  аскорбинка\LIFE Positive Style-olivki-masliny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700808"/>
            <a:ext cx="3231129" cy="2016224"/>
          </a:xfrm>
          <a:prstGeom prst="rect">
            <a:avLst/>
          </a:prstGeom>
          <a:noFill/>
        </p:spPr>
      </p:pic>
      <p:pic>
        <p:nvPicPr>
          <p:cNvPr id="5124" name="Picture 4" descr="http://tutknow.ru/uploads/posts/2013-04/1367346413_chto-vkusnee-i-poleznee-olivk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924944"/>
            <a:ext cx="4545087" cy="3408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56792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Поливитаминные препараты</a:t>
            </a:r>
            <a:r>
              <a:rPr lang="ru-RU" sz="4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im0-tub-ru.yandex.net/i?id=139520208-32-72&amp;n=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ED"/>
              </a:clrFrom>
              <a:clrTo>
                <a:srgbClr val="F5F8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2428860" cy="1785940"/>
          </a:xfrm>
          <a:prstGeom prst="rect">
            <a:avLst/>
          </a:prstGeom>
          <a:noFill/>
        </p:spPr>
      </p:pic>
      <p:pic>
        <p:nvPicPr>
          <p:cNvPr id="50184" name="Picture 8" descr="http://im3-tub-ru.yandex.net/i?id=797082103-38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8142" b="11577"/>
          <a:stretch>
            <a:fillRect/>
          </a:stretch>
        </p:blipFill>
        <p:spPr bwMode="auto">
          <a:xfrm rot="268057">
            <a:off x="6509934" y="4245686"/>
            <a:ext cx="2559228" cy="2021354"/>
          </a:xfrm>
          <a:prstGeom prst="rect">
            <a:avLst/>
          </a:prstGeom>
          <a:noFill/>
        </p:spPr>
      </p:pic>
      <p:pic>
        <p:nvPicPr>
          <p:cNvPr id="50186" name="Picture 10" descr="http://im4-tub-ru.yandex.net/i?id=115459247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1928826" cy="2571768"/>
          </a:xfrm>
          <a:prstGeom prst="rect">
            <a:avLst/>
          </a:prstGeom>
          <a:noFill/>
        </p:spPr>
      </p:pic>
      <p:pic>
        <p:nvPicPr>
          <p:cNvPr id="50188" name="Picture 12" descr="http://366.ru/catalog/image/2690000092259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2786091" cy="2286016"/>
          </a:xfrm>
          <a:prstGeom prst="rect">
            <a:avLst/>
          </a:prstGeom>
          <a:noFill/>
        </p:spPr>
      </p:pic>
      <p:pic>
        <p:nvPicPr>
          <p:cNvPr id="50190" name="Picture 14" descr="http://2220222.su/s/gi/prd2/00/00/10/72/02/gerimaks-45-600x6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714488"/>
            <a:ext cx="2843474" cy="2290576"/>
          </a:xfrm>
          <a:prstGeom prst="rect">
            <a:avLst/>
          </a:prstGeom>
          <a:noFill/>
        </p:spPr>
      </p:pic>
      <p:pic>
        <p:nvPicPr>
          <p:cNvPr id="12294" name="Picture 6" descr="http://www.piluli.ru/images/smacs_images/products/000/199/083/original_d090cfb45482ff24a17602d9a53aece7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617640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56792"/>
          </a:xfrm>
          <a:solidFill>
            <a:srgbClr val="63C25E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 сейчас уважаемые студенты я попрошу занять места за персональными компьютерами и решить кроссворды по данной теме</a:t>
            </a: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forachance.files.wordpress.com/2008/11/internet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501122" cy="48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56792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sz="4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85926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Повторить информационный материал.</a:t>
            </a: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Майский В.В.,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Аляутдин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Р.Н. «Фармакология с общей рецептурой» - М.,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2012 г. (стр. 168-170). Прочитать и выучить.</a:t>
            </a:r>
          </a:p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3.В рецептурной тетради выписать рецепты на препараты витаминов, пользуясь справочной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литературойи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решить тестовые задания.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56792"/>
          </a:xfrm>
          <a:solidFill>
            <a:srgbClr val="63C25E"/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Задания для самостоятельной работы</a:t>
            </a:r>
            <a:endParaRPr lang="ru-RU" sz="4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85926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Составить витаминный коктейль, состоящий из общедоступных продуктов питания, содержащий суточные нормы витаминов, необходимый для Вашей жизнедеятельности, учитывая потребности своего организма. </a:t>
            </a:r>
          </a:p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Желаю удачи!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g0.liveinternet.ru/images/attach/c/2/70/645/70645397_90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714752"/>
            <a:ext cx="207170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712968" cy="3311798"/>
          </a:xfrm>
          <a:solidFill>
            <a:srgbClr val="63C25E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Благодарю всех </a:t>
            </a:r>
            <a:b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lang="ru-RU" sz="4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веселй смайлик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857760"/>
            <a:ext cx="28797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«Препараты витаминов»</a:t>
            </a:r>
          </a:p>
        </p:txBody>
      </p:sp>
      <p:pic>
        <p:nvPicPr>
          <p:cNvPr id="4" name="Picture 2" descr="C:\Documents and Settings\zavuch\Рабочий стол\Гульшат Фаиловна\С  аскорбинка\1350384181_synthetic-vitamins-vs-green-vitamin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010"/>
            <a:ext cx="9144000" cy="5373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Z:\Программист\Для презентации\b7cf4163c57efad6365b671099431db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F6"/>
              </a:clrFrom>
              <a:clrTo>
                <a:srgbClr val="FF00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60648"/>
            <a:ext cx="593102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28775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 =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(подберите  три существительных)</a:t>
            </a:r>
            <a:r>
              <a:rPr lang="ru-RU" sz="3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zavuch\Рабочий стол\Гульшат Фаиловна\С  аскорбинка\ques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88840"/>
            <a:ext cx="8064896" cy="410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(подберите  три прилагательных)</a:t>
            </a: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zavuch\Рабочий стол\Гульшат Фаиловна\С  аскорбинка\ques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88840"/>
            <a:ext cx="8064896" cy="410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(подберите  три  глагола)</a:t>
            </a: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zavuch\Рабочий стол\Гульшат Фаиловна\С  аскорбинка\ques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88840"/>
            <a:ext cx="8064896" cy="410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63C25E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Витамин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=_______________________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______________________________________ </a:t>
            </a:r>
            <a: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zavuch\Рабочий стол\Гульшат Фаиловна\С  аскорбинка\ques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88840"/>
            <a:ext cx="8064896" cy="410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407</Words>
  <Application>Microsoft Office PowerPoint</Application>
  <PresentationFormat>Экран (4:3)</PresentationFormat>
  <Paragraphs>74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Слайд 1</vt:lpstr>
      <vt:lpstr>        Преподаватель учебной дисциплины   ОП.04 «Фармакология» ГАОУ СПО РБ Сибайский МК  юлдашбаева  гульшат фаиловна  </vt:lpstr>
      <vt:lpstr>Слайд 3</vt:lpstr>
      <vt:lpstr>«Препараты витаминов»</vt:lpstr>
      <vt:lpstr>Слайд 5</vt:lpstr>
      <vt:lpstr> Витамин =  (подберите  три существительных) </vt:lpstr>
      <vt:lpstr> Витамин =  (подберите  три прилагательных) </vt:lpstr>
      <vt:lpstr> Витамин =  (подберите  три  глагола) </vt:lpstr>
      <vt:lpstr> Витамин =_______________________ ______________________________________  </vt:lpstr>
      <vt:lpstr> Витамин = _____________ </vt:lpstr>
      <vt:lpstr>Слайд 11</vt:lpstr>
      <vt:lpstr>«Vita»- это жизнь </vt:lpstr>
      <vt:lpstr>Слайд 13</vt:lpstr>
      <vt:lpstr>Слайд 14</vt:lpstr>
      <vt:lpstr>  Водорастворимые        жирорастворимые    витамины                         витамины</vt:lpstr>
      <vt:lpstr>Гиповитаминоз - состояние организма при недостаточном поступлении в организм одного или нескольких витаминов</vt:lpstr>
      <vt:lpstr>Авитаминоз – это витаминная недостаточность, вызывающая различные заболевания  (отсутствие витаминов)</vt:lpstr>
      <vt:lpstr>Гипервитаминоз - состояние организма, возникающее при избыточным поступлении витаминов</vt:lpstr>
      <vt:lpstr>ВИТАМИН В12  Витаминный препарат: Цианокобаламин.  Латинское название: CyanocobalamiNum</vt:lpstr>
      <vt:lpstr>ВИТАМИН В12  Витаминный препарат: Цианокобаламин.  Латинское название: Cyanocobalaminum</vt:lpstr>
      <vt:lpstr>Источники витамина В12</vt:lpstr>
      <vt:lpstr>ВИТАМИН С Витаминный препарат: Аскорбиновая кислота.  Латинское название: Acidum ascorbinicum</vt:lpstr>
      <vt:lpstr>ВИТАМИН С Витаминный препарат: Аскорбиновая кислота.  Латинское название: Acidum ascorbinicum</vt:lpstr>
      <vt:lpstr> источники Витамина С   </vt:lpstr>
      <vt:lpstr>Витамин Д  Витаминный препарат: эргокальциферол Латинское Название: еrgocalciferolum </vt:lpstr>
      <vt:lpstr>Витамин Д  Витаминный препарат: эргокальциферол Латинское Название: еrgocalciferolum </vt:lpstr>
      <vt:lpstr>Источники Витамина Д</vt:lpstr>
      <vt:lpstr>Витамин Е  Витаминный препарат: Токоферола ацетат Латинское Название: Tocoferoli  acetas</vt:lpstr>
      <vt:lpstr>Витамин Е Витаминный препарат: Токоферола ацетат Латинское Название: Tocoferoli  acetas</vt:lpstr>
      <vt:lpstr> Источники Витамин Е   </vt:lpstr>
      <vt:lpstr> Поливитаминные препараты </vt:lpstr>
      <vt:lpstr>А сейчас уважаемые студенты я попрошу занять места за персональными компьютерами и решить кроссворды по данной теме</vt:lpstr>
      <vt:lpstr> Домашнее задание </vt:lpstr>
      <vt:lpstr>Задания для самостоятельной работы</vt:lpstr>
      <vt:lpstr> Благодарю всех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Юлдашбаева Г.Ф.</dc:creator>
  <cp:lastModifiedBy>Диксон</cp:lastModifiedBy>
  <cp:revision>135</cp:revision>
  <dcterms:modified xsi:type="dcterms:W3CDTF">2015-08-24T13:52:57Z</dcterms:modified>
</cp:coreProperties>
</file>